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"/>
  </p:notesMasterIdLst>
  <p:sldIdLst>
    <p:sldId id="273" r:id="rId5"/>
    <p:sldId id="265" r:id="rId6"/>
    <p:sldId id="264" r:id="rId7"/>
    <p:sldId id="269" r:id="rId8"/>
    <p:sldId id="271" r:id="rId9"/>
    <p:sldId id="268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05792A-082D-9897-2BF5-7B442DDAAD28}" name="Torsten Munkelt" initials="TM" userId="S::torsten.munkelt@htwonline.onmicrosoft.com::6bea3057-9fac-4f37-8049-dec2133d61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F1EB6-A088-4726-B567-F4E9BB2B5931}" v="516" dt="2023-01-06T09:29:44.845"/>
    <p1510:client id="{067259A4-C4E2-4C57-8853-635C5AC0B21F}" v="73" dt="2023-01-06T10:54:27.437"/>
    <p1510:client id="{1634E27D-76A1-40B4-9FA0-896E4D326195}" v="33" dt="2023-01-13T07:52:55.828"/>
    <p1510:client id="{4828E97D-8779-4716-B295-14D2976C2113}" v="191" dt="2023-01-17T01:11:43.692"/>
    <p1510:client id="{52D716ED-B74B-41B2-A1B7-D7BC2C45C2F5}" v="288" dt="2023-01-17T01:21:44.955"/>
    <p1510:client id="{5E56330C-69EA-4597-8662-9432705AF87F}" v="1" dt="2023-01-05T09:19:24.163"/>
    <p1510:client id="{648D212D-165E-4A37-BB88-A4F74E11F16F}" v="126" dt="2023-01-13T08:08:06.864"/>
    <p1510:client id="{7BB8A8BC-0052-4D74-BA12-E22D8C2AB29F}" v="670" dt="2023-01-06T11:10:18.991"/>
    <p1510:client id="{8ECA2B2D-BE9A-4312-AF35-5FD39861E25F}" v="1654" dt="2023-01-06T09:00:51.608"/>
    <p1510:client id="{A1874F6B-E466-4D74-B0FA-694A2CFEFCC6}" v="52" dt="2023-01-13T10:54:51.251"/>
    <p1510:client id="{AA5313FD-5239-4D46-9662-9204E7A8E764}" v="4" dt="2023-01-11T22:17:31.638"/>
    <p1510:client id="{B887C605-D3DC-4061-AA2A-558BF05979F3}" v="280" dt="2023-01-13T06:26:48.975"/>
    <p1510:client id="{C9DA22EA-1D73-4A2A-9DBD-8CC0A5658931}" v="164" dt="2023-01-13T06:55:20.164"/>
    <p1510:client id="{FFC4048E-8AF0-4193-8ECB-7EA4BE0EB31A}" v="14" dt="2023-01-13T14:53:22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12.03.2023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81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7" y="267568"/>
            <a:ext cx="3140311" cy="540000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4" name="Freihandform 23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" name="Parallelogramm 15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Parallelogramm 7"/>
          <p:cNvSpPr/>
          <p:nvPr userDrawn="1"/>
        </p:nvSpPr>
        <p:spPr>
          <a:xfrm>
            <a:off x="527434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668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6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940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ntitel und 2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89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628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ntitel und 3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441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n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3205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5" y="411294"/>
            <a:ext cx="2304488" cy="3962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3" y="304759"/>
            <a:ext cx="1995901" cy="609343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6" name="Freihandform 25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" name="Parallelogramm 26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" name="Freihandform 28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179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 </a:t>
            </a:r>
            <a:br>
              <a:rPr lang="de-DE"/>
            </a:br>
            <a:r>
              <a:rPr lang="de-DE"/>
              <a:t>in zwei Zeilen</a:t>
            </a:r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0" y="6308104"/>
            <a:ext cx="960524" cy="369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1E6DF5-E44A-4FDF-93FB-55FE4FA19239}"/>
              </a:ext>
            </a:extLst>
          </p:cNvPr>
          <p:cNvSpPr txBox="1"/>
          <p:nvPr userDrawn="1"/>
        </p:nvSpPr>
        <p:spPr>
          <a:xfrm>
            <a:off x="2538101" y="6285019"/>
            <a:ext cx="613677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/>
              <a:t>Multimediageneration </a:t>
            </a:r>
            <a:r>
              <a:rPr lang="de-DE" sz="900" dirty="0" err="1">
                <a:latin typeface="Arial"/>
                <a:cs typeface="Arial"/>
              </a:rPr>
              <a:t>Utilizing</a:t>
            </a:r>
            <a:r>
              <a:rPr lang="de-DE" sz="900" dirty="0">
                <a:latin typeface="Arial"/>
                <a:cs typeface="Arial"/>
              </a:rPr>
              <a:t> Generative </a:t>
            </a:r>
            <a:r>
              <a:rPr lang="de-DE" sz="900" dirty="0" err="1">
                <a:latin typeface="Arial"/>
                <a:cs typeface="Arial"/>
              </a:rPr>
              <a:t>Artifical</a:t>
            </a:r>
            <a:r>
              <a:rPr lang="de-DE" sz="900" dirty="0">
                <a:latin typeface="Arial"/>
                <a:cs typeface="Arial"/>
              </a:rPr>
              <a:t> </a:t>
            </a:r>
            <a:r>
              <a:rPr lang="de-DE" sz="900" dirty="0" err="1">
                <a:latin typeface="Arial"/>
                <a:cs typeface="Arial"/>
              </a:rPr>
              <a:t>Intelligence</a:t>
            </a:r>
            <a:endParaRPr lang="de-DE" sz="900" dirty="0"/>
          </a:p>
          <a:p>
            <a:r>
              <a:rPr lang="de-DE" sz="900" dirty="0"/>
              <a:t>HTW Dresden // Faculty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Informatics</a:t>
            </a:r>
            <a:r>
              <a:rPr lang="de-DE" sz="900" dirty="0"/>
              <a:t>/</a:t>
            </a:r>
            <a:r>
              <a:rPr lang="de-DE" sz="900" dirty="0" err="1"/>
              <a:t>Mathematics</a:t>
            </a:r>
            <a:endParaRPr lang="de-DE" sz="900" dirty="0"/>
          </a:p>
          <a:p>
            <a:r>
              <a:rPr lang="de-DE" sz="900" dirty="0"/>
              <a:t>Torsten Munkelt and Paul Christ // 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Folie </a:t>
            </a:r>
            <a:fld id="{77ACFEDA-907D-47BE-ABA4-E9A641CC65C2}" type="slidenum">
              <a:rPr lang="de-DE" sz="900" smtClean="0"/>
              <a:t>‹Nr.›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5" r:id="rId8"/>
    <p:sldLayoutId id="21474836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colab.research.google.com/github/tugstugi/dl-colab-notebooks/blob/master/notebooks/RealTimeVoiceCloning.ipynb#scrollTo=WZjKkvGF1Y-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hyperlink" Target="https://colab.research.google.com/github/pollinations/hive/blob/main/notebooks/2%20Text-To-Video/1%20CLIP-Guided%20VQGAN%203D%20Turbo%20Zoom.ipynb#scrollTo=mFo5vz0UYBr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0D81F-DBAF-19E7-24DF-B6061732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>
                <a:latin typeface="Arial"/>
                <a:cs typeface="Arial"/>
              </a:rPr>
              <a:t>Multimediageneration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11FD7F-7D78-30A2-7DD3-C88B5C45A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Autofit/>
          </a:bodyPr>
          <a:lstStyle/>
          <a:p>
            <a:pPr algn="ctr"/>
            <a:r>
              <a:rPr lang="de-DE" sz="3600" dirty="0" err="1">
                <a:latin typeface="Arial"/>
                <a:cs typeface="Arial"/>
              </a:rPr>
              <a:t>Utilizing</a:t>
            </a:r>
            <a:r>
              <a:rPr lang="de-DE" sz="3600" dirty="0">
                <a:latin typeface="Arial"/>
                <a:cs typeface="Arial"/>
              </a:rPr>
              <a:t> Generative </a:t>
            </a:r>
            <a:r>
              <a:rPr lang="de-DE" sz="3600" dirty="0" err="1">
                <a:latin typeface="Arial"/>
                <a:cs typeface="Arial"/>
              </a:rPr>
              <a:t>Artifical</a:t>
            </a:r>
            <a:r>
              <a:rPr lang="de-DE" sz="3600" dirty="0">
                <a:latin typeface="Arial"/>
                <a:cs typeface="Arial"/>
              </a:rPr>
              <a:t> </a:t>
            </a:r>
            <a:r>
              <a:rPr lang="de-DE" sz="3600" dirty="0" err="1">
                <a:latin typeface="Arial"/>
                <a:cs typeface="Arial"/>
              </a:rPr>
              <a:t>Intelligence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83481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666A26-5882-E4ED-C2C0-4429AC2A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2510022"/>
          </a:xfrm>
        </p:spPr>
        <p:txBody>
          <a:bodyPr lIns="0" tIns="0" rIns="0" bIns="0" anchor="t"/>
          <a:lstStyle/>
          <a:p>
            <a:r>
              <a:rPr lang="en-US" dirty="0">
                <a:cs typeface="Arial"/>
              </a:rPr>
              <a:t>Prompting¹ of text-to-image models (DALL-E 2, stable diffusion, etc.)</a:t>
            </a:r>
          </a:p>
          <a:p>
            <a:r>
              <a:rPr lang="en-US" dirty="0">
                <a:cs typeface="Arial"/>
              </a:rPr>
              <a:t>Generation of the image of a superheroine</a:t>
            </a:r>
          </a:p>
          <a:p>
            <a:r>
              <a:rPr lang="en-US" dirty="0">
                <a:cs typeface="Arial"/>
              </a:rPr>
              <a:t>Questions: </a:t>
            </a:r>
          </a:p>
          <a:p>
            <a:pPr lvl="1"/>
            <a:r>
              <a:rPr lang="en-US" dirty="0">
                <a:cs typeface="Arial"/>
              </a:rPr>
              <a:t>Does the image have plausible features? (Setting, extremities, face, etc.).</a:t>
            </a:r>
          </a:p>
          <a:p>
            <a:pPr lvl="1"/>
            <a:r>
              <a:rPr lang="en-US" dirty="0">
                <a:cs typeface="Arial"/>
              </a:rPr>
              <a:t>How do I need to interact with the model so that it generates the output I envisioned?</a:t>
            </a:r>
            <a:endParaRPr lang="de-DE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0C45A9-F673-5D79-D25A-06DA8465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Generating the image of a superheroine by 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prompting</a:t>
            </a:r>
            <a:r>
              <a:rPr lang="de-DE" dirty="0">
                <a:cs typeface="Arial"/>
              </a:rPr>
              <a:t>¹ a Text-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-Image-Model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E41E08-53CC-ADD6-374F-DB391562C33F}"/>
              </a:ext>
            </a:extLst>
          </p:cNvPr>
          <p:cNvSpPr txBox="1"/>
          <p:nvPr/>
        </p:nvSpPr>
        <p:spPr>
          <a:xfrm>
            <a:off x="128650" y="5917870"/>
            <a:ext cx="970115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ea typeface="+mn-lt"/>
                <a:cs typeface="+mn-lt"/>
              </a:rPr>
              <a:t>¹"Prompting" describes the method of instructing generative, autoregressive models by forwarding small snippets of various modalities as input to a model (text, audio, video, image, etc.).</a:t>
            </a:r>
            <a:endParaRPr lang="de-DE" sz="900" dirty="0">
              <a:cs typeface="Arial"/>
            </a:endParaRPr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id="{4950E6AC-7AF4-29CE-F8C9-52EBB0A27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70" r="1799" b="7164"/>
          <a:stretch/>
        </p:blipFill>
        <p:spPr>
          <a:xfrm>
            <a:off x="343862" y="4289148"/>
            <a:ext cx="7557715" cy="15534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10654E9-C50D-B103-9926-A5896F048D68}"/>
              </a:ext>
            </a:extLst>
          </p:cNvPr>
          <p:cNvSpPr txBox="1"/>
          <p:nvPr/>
        </p:nvSpPr>
        <p:spPr>
          <a:xfrm>
            <a:off x="7977570" y="4265513"/>
            <a:ext cx="3583484" cy="1233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Prompt:</a:t>
            </a:r>
            <a:r>
              <a:rPr lang="de-DE">
                <a:cs typeface="Arial"/>
              </a:rPr>
              <a:t> </a:t>
            </a:r>
          </a:p>
          <a:p>
            <a:r>
              <a:rPr lang="de-DE">
                <a:cs typeface="Arial"/>
              </a:rPr>
              <a:t>"</a:t>
            </a:r>
            <a:r>
              <a:rPr lang="de-DE">
                <a:ea typeface="+mn-lt"/>
                <a:cs typeface="+mn-lt"/>
              </a:rPr>
              <a:t>a </a:t>
            </a:r>
            <a:r>
              <a:rPr lang="de-DE" err="1">
                <a:ea typeface="+mn-lt"/>
                <a:cs typeface="+mn-lt"/>
              </a:rPr>
              <a:t>robot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superheroine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that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fights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against</a:t>
            </a:r>
            <a:r>
              <a:rPr lang="de-DE">
                <a:ea typeface="+mn-lt"/>
                <a:cs typeface="+mn-lt"/>
              </a:rPr>
              <a:t> her human </a:t>
            </a:r>
            <a:r>
              <a:rPr lang="de-DE" err="1">
                <a:ea typeface="+mn-lt"/>
                <a:cs typeface="+mn-lt"/>
              </a:rPr>
              <a:t>creators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steampunk</a:t>
            </a:r>
            <a:r>
              <a:rPr lang="de-DE">
                <a:ea typeface="+mn-lt"/>
                <a:cs typeface="+mn-lt"/>
              </a:rPr>
              <a:t>"</a:t>
            </a:r>
            <a:endParaRPr lang="de-DE">
              <a:cs typeface="Arial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5DB5BD5-8E84-FF87-3DA1-95AD90E6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0" y="3829499"/>
            <a:ext cx="7696201" cy="20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7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32FC15-CBC8-4472-E8E6-0071E918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43" y="1514838"/>
            <a:ext cx="5897419" cy="3816307"/>
          </a:xfrm>
        </p:spPr>
        <p:txBody>
          <a:bodyPr lIns="0" tIns="0" rIns="0" bIns="0" anchor="t"/>
          <a:lstStyle/>
          <a:p>
            <a:r>
              <a:rPr lang="en-US" dirty="0">
                <a:cs typeface="Arial"/>
              </a:rPr>
              <a:t>Use of Large Pretrained Language Models (</a:t>
            </a:r>
            <a:r>
              <a:rPr lang="en-US" dirty="0" err="1">
                <a:cs typeface="Arial"/>
              </a:rPr>
              <a:t>ChatGPT</a:t>
            </a:r>
            <a:r>
              <a:rPr lang="en-US" dirty="0">
                <a:cs typeface="Arial"/>
              </a:rPr>
              <a:t>, Open-Assistant, etc.)</a:t>
            </a:r>
            <a:endParaRPr lang="de-DE" dirty="0">
              <a:cs typeface="Arial"/>
            </a:endParaRPr>
          </a:p>
          <a:p>
            <a:r>
              <a:rPr lang="en-US" dirty="0">
                <a:cs typeface="Arial"/>
              </a:rPr>
              <a:t>Textual input of the back story requirements</a:t>
            </a:r>
            <a:endParaRPr lang="de-DE" dirty="0">
              <a:cs typeface="Arial"/>
            </a:endParaRPr>
          </a:p>
          <a:p>
            <a:r>
              <a:rPr lang="en-US" dirty="0">
                <a:cs typeface="Arial"/>
              </a:rPr>
              <a:t>Generation of the back story of the superheroine</a:t>
            </a:r>
          </a:p>
          <a:p>
            <a:r>
              <a:rPr lang="en-US" dirty="0">
                <a:cs typeface="Arial"/>
              </a:rPr>
              <a:t>Can be instructed to interpolate previously generated output</a:t>
            </a:r>
            <a:endParaRPr lang="de-DE" dirty="0">
              <a:cs typeface="Arial"/>
            </a:endParaRPr>
          </a:p>
          <a:p>
            <a:r>
              <a:rPr lang="en-US" dirty="0">
                <a:cs typeface="Arial"/>
              </a:rPr>
              <a:t>Questions </a:t>
            </a:r>
            <a:r>
              <a:rPr lang="de-DE" dirty="0">
                <a:cs typeface="Arial"/>
              </a:rPr>
              <a:t>:</a:t>
            </a:r>
          </a:p>
          <a:p>
            <a:pPr lvl="1"/>
            <a:r>
              <a:rPr lang="en-US" dirty="0">
                <a:cs typeface="Arial"/>
              </a:rPr>
              <a:t>Does the model generate matching short stories to my request? </a:t>
            </a:r>
          </a:p>
          <a:p>
            <a:pPr lvl="1"/>
            <a:r>
              <a:rPr lang="en-US" dirty="0">
                <a:cs typeface="Arial"/>
              </a:rPr>
              <a:t>Does it possibly reference stories from existing superheroes?</a:t>
            </a:r>
            <a:endParaRPr lang="de-DE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6FD912F-8A29-5696-AC5D-58DDB45F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Generating the back story of the superheroine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by means of prompting an autoregressive language model</a:t>
            </a:r>
            <a:endParaRPr lang="de-DE" b="0" dirty="0">
              <a:ea typeface="+mj-lt"/>
              <a:cs typeface="+mj-lt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513DECE0-CF13-8545-447C-328A7320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848" y="1331681"/>
            <a:ext cx="5510923" cy="41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0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5D9B22-CD00-9427-3410-A6C12025A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375" y="1542140"/>
            <a:ext cx="5480600" cy="4368655"/>
          </a:xfrm>
        </p:spPr>
        <p:txBody>
          <a:bodyPr lIns="0" tIns="0" rIns="0" bIns="0" anchor="t"/>
          <a:lstStyle/>
          <a:p>
            <a:r>
              <a:rPr lang="de-DE" dirty="0" err="1">
                <a:cs typeface="Arial"/>
              </a:rPr>
              <a:t>Utilizing</a:t>
            </a:r>
            <a:r>
              <a:rPr lang="de-DE" dirty="0">
                <a:cs typeface="Arial"/>
              </a:rPr>
              <a:t> Audio/Text-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-Audio-Models (</a:t>
            </a:r>
            <a:r>
              <a:rPr lang="de-DE" dirty="0" err="1">
                <a:cs typeface="Arial"/>
              </a:rPr>
              <a:t>AudioLM</a:t>
            </a:r>
            <a:r>
              <a:rPr lang="de-DE" dirty="0">
                <a:cs typeface="Arial"/>
              </a:rPr>
              <a:t>, </a:t>
            </a:r>
            <a:r>
              <a:rPr lang="de-DE" dirty="0">
                <a:cs typeface="Arial"/>
                <a:hlinkClick r:id="rId4"/>
              </a:rPr>
              <a:t>Real-Time-Voice-</a:t>
            </a:r>
            <a:r>
              <a:rPr lang="de-DE" dirty="0" err="1">
                <a:cs typeface="Arial"/>
                <a:hlinkClick r:id="rId4"/>
              </a:rPr>
              <a:t>Cloning</a:t>
            </a:r>
            <a:r>
              <a:rPr lang="de-DE" dirty="0">
                <a:cs typeface="Arial"/>
              </a:rPr>
              <a:t>, etc.), 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clone</a:t>
            </a:r>
            <a:r>
              <a:rPr lang="de-DE" dirty="0">
                <a:cs typeface="Arial"/>
              </a:rPr>
              <a:t> a </a:t>
            </a:r>
            <a:r>
              <a:rPr lang="de-DE" dirty="0" err="1">
                <a:cs typeface="Arial"/>
              </a:rPr>
              <a:t>voice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from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vocal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recordings</a:t>
            </a:r>
            <a:endParaRPr lang="de-DE" dirty="0">
              <a:cs typeface="Arial"/>
            </a:endParaRPr>
          </a:p>
          <a:p>
            <a:r>
              <a:rPr lang="en-US" dirty="0">
                <a:cs typeface="Arial"/>
              </a:rPr>
              <a:t>Dubbing of any text passages in the cloned voice by using TTS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Questions:</a:t>
            </a:r>
          </a:p>
          <a:p>
            <a:pPr lvl="1"/>
            <a:r>
              <a:rPr lang="en-US" dirty="0">
                <a:cs typeface="Arial"/>
              </a:rPr>
              <a:t>How long and diverse does the input have to be so that the virtual voice sounds natural?</a:t>
            </a:r>
            <a:endParaRPr lang="de-DE" dirty="0">
              <a:cs typeface="Arial"/>
            </a:endParaRPr>
          </a:p>
          <a:p>
            <a:pPr lvl="1"/>
            <a:r>
              <a:rPr lang="en-US" dirty="0">
                <a:cs typeface="Arial"/>
              </a:rPr>
              <a:t>What words might sound strange, and what might be the reason?</a:t>
            </a:r>
            <a:endParaRPr lang="de-DE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362E36E-7FEE-4783-E500-073FEFFA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Voice cloning and text-to-speech (TTS) for the superheroine by using an Audio/Text-to-Audio model</a:t>
            </a:r>
            <a:endParaRPr lang="de-DE" b="0" dirty="0">
              <a:ea typeface="+mj-lt"/>
              <a:cs typeface="+mj-lt"/>
            </a:endParaRPr>
          </a:p>
        </p:txBody>
      </p:sp>
      <p:pic>
        <p:nvPicPr>
          <p:cNvPr id="4" name="Download (1)">
            <a:hlinkClick r:id="" action="ppaction://media"/>
            <a:extLst>
              <a:ext uri="{FF2B5EF4-FFF2-40B4-BE49-F238E27FC236}">
                <a16:creationId xmlns:a16="http://schemas.microsoft.com/office/drawing/2014/main" id="{C72F8704-077D-358B-AE99-4F9D7FE6B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475" y="4949825"/>
            <a:ext cx="730250" cy="730250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BF95D77D-82B1-FB2C-6419-0257CE588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975" y="2210191"/>
            <a:ext cx="6153150" cy="360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9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54BF72B-2B6D-6F88-5E8B-BA80BD0A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3"/>
            <a:ext cx="6153150" cy="3469944"/>
          </a:xfrm>
        </p:spPr>
        <p:txBody>
          <a:bodyPr lIns="0" tIns="0" rIns="0" bIns="0" anchor="t"/>
          <a:lstStyle/>
          <a:p>
            <a:r>
              <a:rPr lang="de-DE" dirty="0" err="1">
                <a:cs typeface="Arial"/>
              </a:rPr>
              <a:t>Prompting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videobased</a:t>
            </a:r>
            <a:r>
              <a:rPr lang="de-DE" dirty="0">
                <a:cs typeface="Arial"/>
              </a:rPr>
              <a:t> Models (</a:t>
            </a:r>
            <a:r>
              <a:rPr lang="de-DE" dirty="0"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VQCAN+CLIP</a:t>
            </a:r>
            <a:r>
              <a:rPr lang="de-DE" dirty="0">
                <a:cs typeface="Arial"/>
              </a:rPr>
              <a:t>, </a:t>
            </a:r>
            <a:r>
              <a:rPr lang="de-DE" dirty="0" err="1">
                <a:cs typeface="Arial"/>
              </a:rPr>
              <a:t>Make</a:t>
            </a:r>
            <a:r>
              <a:rPr lang="de-DE" dirty="0">
                <a:cs typeface="Arial"/>
              </a:rPr>
              <a:t>-A-Video, </a:t>
            </a:r>
            <a:r>
              <a:rPr lang="de-DE" dirty="0" err="1">
                <a:cs typeface="Arial"/>
              </a:rPr>
              <a:t>CogVideo</a:t>
            </a:r>
            <a:r>
              <a:rPr lang="de-DE" dirty="0">
                <a:cs typeface="Arial"/>
              </a:rPr>
              <a:t>)</a:t>
            </a:r>
          </a:p>
          <a:p>
            <a:r>
              <a:rPr lang="en-US" dirty="0">
                <a:cs typeface="Arial"/>
              </a:rPr>
              <a:t>Generation of a suitable video for the superheroine based on the generated images, audio files and text</a:t>
            </a:r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Questions:</a:t>
            </a:r>
          </a:p>
          <a:p>
            <a:pPr lvl="1"/>
            <a:r>
              <a:rPr lang="en-US" dirty="0">
                <a:cs typeface="Arial"/>
              </a:rPr>
              <a:t>Does the video match the passed input?</a:t>
            </a:r>
            <a:endParaRPr lang="de-DE" dirty="0">
              <a:cs typeface="Arial"/>
            </a:endParaRPr>
          </a:p>
          <a:p>
            <a:pPr lvl="1"/>
            <a:r>
              <a:rPr lang="en-US" dirty="0">
                <a:cs typeface="Arial"/>
              </a:rPr>
              <a:t>Does the video look realistic?</a:t>
            </a:r>
            <a:endParaRPr lang="de-DE" dirty="0"/>
          </a:p>
          <a:p>
            <a:pPr lvl="1"/>
            <a:r>
              <a:rPr lang="en-US" dirty="0">
                <a:cs typeface="Arial"/>
              </a:rPr>
              <a:t>How is text displayed in the videos?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F118F1-2E44-E2D1-2789-95DC5032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Generation of a video trailer for the superheroine using an Image/Text/Audio-to-Video model.</a:t>
            </a:r>
            <a:endParaRPr lang="de-DE" dirty="0"/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058ECA80-2E85-FD1D-C1F0-C7B996C2E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2826" y="1477962"/>
            <a:ext cx="3902075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4E3880B-A2D8-1505-3B83-AFC42726A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51" y="1701264"/>
            <a:ext cx="10515600" cy="3469944"/>
          </a:xfrm>
        </p:spPr>
        <p:txBody>
          <a:bodyPr lIns="0" tIns="0" rIns="0" bIns="0" anchor="t"/>
          <a:lstStyle/>
          <a:p>
            <a:r>
              <a:rPr lang="de-DE" dirty="0" err="1">
                <a:ea typeface="+mn-lt"/>
                <a:cs typeface="+mn-lt"/>
              </a:rPr>
              <a:t>Prompting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audio-</a:t>
            </a:r>
            <a:r>
              <a:rPr lang="de-DE" dirty="0" err="1">
                <a:ea typeface="+mn-lt"/>
                <a:cs typeface="+mn-lt"/>
              </a:rPr>
              <a:t>based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models</a:t>
            </a:r>
            <a:r>
              <a:rPr lang="de-DE" dirty="0">
                <a:ea typeface="+mn-lt"/>
                <a:cs typeface="+mn-lt"/>
              </a:rPr>
              <a:t> (</a:t>
            </a:r>
            <a:r>
              <a:rPr lang="de-DE" dirty="0" err="1">
                <a:ea typeface="+mn-lt"/>
                <a:cs typeface="+mn-lt"/>
              </a:rPr>
              <a:t>MuseBert</a:t>
            </a:r>
            <a:r>
              <a:rPr lang="de-DE" dirty="0">
                <a:ea typeface="+mn-lt"/>
                <a:cs typeface="+mn-lt"/>
              </a:rPr>
              <a:t>, Magenta Studio, </a:t>
            </a:r>
            <a:r>
              <a:rPr lang="de-DE" dirty="0" err="1">
                <a:ea typeface="+mn-lt"/>
                <a:cs typeface="+mn-lt"/>
              </a:rPr>
              <a:t>JukeBox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Musenet</a:t>
            </a:r>
            <a:r>
              <a:rPr lang="de-DE" dirty="0">
                <a:ea typeface="+mn-lt"/>
                <a:cs typeface="+mn-lt"/>
              </a:rPr>
              <a:t>, etc.)</a:t>
            </a:r>
          </a:p>
          <a:p>
            <a:r>
              <a:rPr lang="en-US" dirty="0">
                <a:ea typeface="+mn-lt"/>
                <a:cs typeface="+mn-lt"/>
              </a:rPr>
              <a:t>Generating a piece of music that matches the trailer based on the descriptive text</a:t>
            </a:r>
            <a:endParaRPr lang="de-DE" dirty="0">
              <a:ea typeface="+mn-lt"/>
              <a:cs typeface="+mn-lt"/>
            </a:endParaRPr>
          </a:p>
          <a:p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Questions:</a:t>
            </a:r>
          </a:p>
          <a:p>
            <a:pPr lvl="1"/>
            <a:r>
              <a:rPr lang="de-DE" dirty="0" err="1">
                <a:ea typeface="+mn-lt"/>
                <a:cs typeface="+mn-lt"/>
              </a:rPr>
              <a:t>Is</a:t>
            </a:r>
            <a:r>
              <a:rPr lang="de-DE" dirty="0">
                <a:ea typeface="+mn-lt"/>
                <a:cs typeface="+mn-lt"/>
              </a:rPr>
              <a:t> a </a:t>
            </a:r>
            <a:r>
              <a:rPr lang="de-DE" dirty="0" err="1">
                <a:ea typeface="+mn-lt"/>
                <a:cs typeface="+mn-lt"/>
              </a:rPr>
              <a:t>rhythm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maintained</a:t>
            </a:r>
            <a:r>
              <a:rPr lang="de-DE" dirty="0">
                <a:ea typeface="+mn-lt"/>
                <a:cs typeface="+mn-lt"/>
              </a:rPr>
              <a:t>?</a:t>
            </a:r>
          </a:p>
          <a:p>
            <a:pPr lvl="1"/>
            <a:r>
              <a:rPr lang="en-US" dirty="0">
                <a:ea typeface="+mn-lt"/>
                <a:cs typeface="+mn-lt"/>
              </a:rPr>
              <a:t>Do the instruments and melodies match?</a:t>
            </a:r>
          </a:p>
          <a:p>
            <a:pPr lvl="1"/>
            <a:r>
              <a:rPr lang="en-US" dirty="0">
                <a:ea typeface="+mn-lt"/>
                <a:cs typeface="+mn-lt"/>
              </a:rPr>
              <a:t>Does the genre match the text description?</a:t>
            </a:r>
            <a:endParaRPr lang="de-DE" dirty="0">
              <a:ea typeface="+mn-lt"/>
              <a:cs typeface="+mn-lt"/>
            </a:endParaRPr>
          </a:p>
          <a:p>
            <a:pPr lvl="1"/>
            <a:endParaRPr lang="de-DE" dirty="0">
              <a:ea typeface="+mn-lt"/>
              <a:cs typeface="+mn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081434-F5BA-77CE-7715-A946133B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Generating a soundtrack for the superheroine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using a Text-to-Audio model</a:t>
            </a:r>
            <a:endParaRPr lang="de-DE" b="0" dirty="0">
              <a:ea typeface="+mj-lt"/>
              <a:cs typeface="+mj-lt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75C6FA65-8B9F-4400-86B0-276A6ABBE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6" y="4023792"/>
            <a:ext cx="12176234" cy="1814626"/>
          </a:xfrm>
          <a:prstGeom prst="rect">
            <a:avLst/>
          </a:prstGeom>
        </p:spPr>
      </p:pic>
      <p:pic>
        <p:nvPicPr>
          <p:cNvPr id="6" name="orchestral cinematic overlaying an epic scene of a robot superheroine fighting her human creators (cfbef85e9f194411aa480df9e44a2ea1)">
            <a:hlinkClick r:id="" action="ppaction://media"/>
            <a:extLst>
              <a:ext uri="{FF2B5EF4-FFF2-40B4-BE49-F238E27FC236}">
                <a16:creationId xmlns:a16="http://schemas.microsoft.com/office/drawing/2014/main" id="{19FBDD03-52A8-F449-87CB-E82920641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3841" y="269800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HTW-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30FFFBD656A24DACA18EAF1DDABAC8" ma:contentTypeVersion="3" ma:contentTypeDescription="Ein neues Dokument erstellen." ma:contentTypeScope="" ma:versionID="132697eaaf2845170171b5d1739ac7b9">
  <xsd:schema xmlns:xsd="http://www.w3.org/2001/XMLSchema" xmlns:xs="http://www.w3.org/2001/XMLSchema" xmlns:p="http://schemas.microsoft.com/office/2006/metadata/properties" xmlns:ns2="4ac68fe8-d1fa-47fc-b47a-0c033d210360" targetNamespace="http://schemas.microsoft.com/office/2006/metadata/properties" ma:root="true" ma:fieldsID="cf296482bc6ddcfef28c5053bb9e85dd" ns2:_="">
    <xsd:import namespace="4ac68fe8-d1fa-47fc-b47a-0c033d2103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68fe8-d1fa-47fc-b47a-0c033d210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9FFBD4-1565-4AF4-8034-3EABA3AD775F}">
  <ds:schemaRefs>
    <ds:schemaRef ds:uri="4ac68fe8-d1fa-47fc-b47a-0c033d2103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85E1EC-817F-478A-8425-BDE81B82E6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4F9C31-AA31-44B8-A990-C91C388529B1}">
  <ds:schemaRefs>
    <ds:schemaRef ds:uri="http://schemas.microsoft.com/office/2006/documentManagement/types"/>
    <ds:schemaRef ds:uri="http://purl.org/dc/dcmitype/"/>
    <ds:schemaRef ds:uri="4ac68fe8-d1fa-47fc-b47a-0c033d210360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413</Words>
  <Application>Microsoft Office PowerPoint</Application>
  <PresentationFormat>Breitbild</PresentationFormat>
  <Paragraphs>43</Paragraphs>
  <Slides>6</Slides>
  <Notes>1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</vt:lpstr>
      <vt:lpstr>Multimediageneration</vt:lpstr>
      <vt:lpstr>Generating the image of a superheroine by  prompting¹ a Text-to-Image-Model</vt:lpstr>
      <vt:lpstr>Generating the back story of the superheroine by means of prompting an autoregressive language model</vt:lpstr>
      <vt:lpstr>Voice cloning and text-to-speech (TTS) for the superheroine by using an Audio/Text-to-Audio model</vt:lpstr>
      <vt:lpstr>Generation of a video trailer for the superheroine using an Image/Text/Audio-to-Video model.</vt:lpstr>
      <vt:lpstr>Generating a soundtrack for the superheroine  using a Text-to-Audio model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Paul Christ</cp:lastModifiedBy>
  <cp:revision>17</cp:revision>
  <dcterms:created xsi:type="dcterms:W3CDTF">2021-10-14T07:21:00Z</dcterms:created>
  <dcterms:modified xsi:type="dcterms:W3CDTF">2023-03-12T16:16:33Z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0x0101009C30FFFBD656A24DACA18EAF1DDABAC8</vt:lpwstr>
  </property>
</Properties>
</file>